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4"/>
  </p:sldMasterIdLst>
  <p:notesMasterIdLst>
    <p:notesMasterId r:id="rId42"/>
  </p:notesMasterIdLst>
  <p:sldIdLst>
    <p:sldId id="366" r:id="rId5"/>
    <p:sldId id="367" r:id="rId6"/>
    <p:sldId id="363" r:id="rId7"/>
    <p:sldId id="341" r:id="rId8"/>
    <p:sldId id="340" r:id="rId9"/>
    <p:sldId id="383" r:id="rId10"/>
    <p:sldId id="371" r:id="rId11"/>
    <p:sldId id="368" r:id="rId12"/>
    <p:sldId id="369" r:id="rId13"/>
    <p:sldId id="372" r:id="rId14"/>
    <p:sldId id="370" r:id="rId15"/>
    <p:sldId id="373" r:id="rId16"/>
    <p:sldId id="379" r:id="rId17"/>
    <p:sldId id="380" r:id="rId18"/>
    <p:sldId id="378" r:id="rId19"/>
    <p:sldId id="377" r:id="rId20"/>
    <p:sldId id="376" r:id="rId21"/>
    <p:sldId id="375" r:id="rId22"/>
    <p:sldId id="381" r:id="rId23"/>
    <p:sldId id="344" r:id="rId24"/>
    <p:sldId id="364" r:id="rId25"/>
    <p:sldId id="323" r:id="rId26"/>
    <p:sldId id="324" r:id="rId27"/>
    <p:sldId id="325" r:id="rId28"/>
    <p:sldId id="326" r:id="rId29"/>
    <p:sldId id="327" r:id="rId30"/>
    <p:sldId id="345" r:id="rId31"/>
    <p:sldId id="328" r:id="rId32"/>
    <p:sldId id="329" r:id="rId33"/>
    <p:sldId id="330" r:id="rId34"/>
    <p:sldId id="331" r:id="rId35"/>
    <p:sldId id="347" r:id="rId36"/>
    <p:sldId id="298" r:id="rId37"/>
    <p:sldId id="299" r:id="rId38"/>
    <p:sldId id="300" r:id="rId39"/>
    <p:sldId id="301" r:id="rId40"/>
    <p:sldId id="382" r:id="rId41"/>
  </p:sldIdLst>
  <p:sldSz cx="9144000" cy="5143500" type="screen16x9"/>
  <p:notesSz cx="6858000" cy="9144000"/>
  <p:embeddedFontLst>
    <p:embeddedFont>
      <p:font typeface="Nunito Sans" pitchFamily="2" charset="0"/>
      <p:regular r:id="rId43"/>
      <p:bold r:id="rId44"/>
      <p:italic r:id="rId45"/>
      <p:boldItalic r:id="rId46"/>
    </p:embeddedFont>
    <p:embeddedFont>
      <p:font typeface="Nunito Sans Black" pitchFamily="2" charset="0"/>
      <p:bold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517"/>
    <a:srgbClr val="000000"/>
    <a:srgbClr val="AECC53"/>
    <a:srgbClr val="9F5C1C"/>
    <a:srgbClr val="1C3128"/>
    <a:srgbClr val="3E6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EB5A6E-C26A-45E5-9897-A3FD97644DB8}" v="1" dt="2024-11-22T19:04:19.956"/>
  </p1510:revLst>
</p1510:revInfo>
</file>

<file path=ppt/tableStyles.xml><?xml version="1.0" encoding="utf-8"?>
<a:tblStyleLst xmlns:a="http://schemas.openxmlformats.org/drawingml/2006/main" def="{D05FCE0A-690A-434B-8A77-64ED8DC364C7}">
  <a:tblStyle styleId="{D05FCE0A-690A-434B-8A77-64ED8DC36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7" autoAdjust="0"/>
  </p:normalViewPr>
  <p:slideViewPr>
    <p:cSldViewPr snapToGrid="0">
      <p:cViewPr varScale="1">
        <p:scale>
          <a:sx n="138" d="100"/>
          <a:sy n="138" d="100"/>
        </p:scale>
        <p:origin x="3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8148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AB9E-237A-15D0-2CC6-2782BE8C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00FDD-B55D-1AFC-64DB-596823B25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AD0E1-83A0-FC61-C4A6-83546778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6911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380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5031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1154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7311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85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048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824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4558D-2F9E-1E8E-9A8E-51A8EC905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99678-9ADB-2BDD-DF94-E6EB09048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02D8DA-2A03-D351-3BC2-8926DB15A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811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0CFC-E40A-278D-44B1-6639FEBA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D78B9-BFBA-52D1-0C2F-493F83326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AD7CEC-D66B-D41A-388B-613EE67F1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895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79A6A-7C06-E842-DDA2-AA5B4BDF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8A3B7E-EC8A-CD5C-73EE-3CA45CC0C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49BAA-3B0F-B1ED-C1BE-6827625C2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980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8FC9-80AF-4104-D25E-8D8AAB31E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E73AC-79DE-A5CC-803A-15FB5699A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90253-0A08-7FAF-AA9F-A9B38DC64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699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C98B-8726-8870-60B4-7A4A7A0E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B2DE0-09EF-F74C-E9D3-FA9CA142C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59CE3-0B57-20C7-A881-600D35210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690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583AA-B9FB-A586-72C5-50B756FB1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2E3B0-CCE9-53A5-A04B-EB23B10B7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21FDF-C2BD-C686-32F6-3B8026C4A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tle 1">
  <p:cSld name="TITLE_1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2" r="14799" b="3598"/>
          <a:stretch/>
        </p:blipFill>
        <p:spPr>
          <a:xfrm>
            <a:off x="3603375" y="0"/>
            <a:ext cx="55406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790425" y="966325"/>
            <a:ext cx="8170200" cy="22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Nunito Sans"/>
              <a:buNone/>
              <a:defRPr sz="6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90425" y="3337675"/>
            <a:ext cx="78822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None/>
              <a:defRPr sz="16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d Layout 2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4572001" y="660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AECC53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07500" y="1280800"/>
            <a:ext cx="3650100" cy="13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 idx="2"/>
          </p:nvPr>
        </p:nvSpPr>
        <p:spPr>
          <a:xfrm>
            <a:off x="307500" y="2788950"/>
            <a:ext cx="37032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None/>
              <a:defRPr sz="18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381750" y="2571850"/>
            <a:ext cx="3687000" cy="0"/>
          </a:xfrm>
          <a:prstGeom prst="straightConnector1">
            <a:avLst/>
          </a:prstGeom>
          <a:noFill/>
          <a:ln w="19050" cap="flat" cmpd="sng">
            <a:solidFill>
              <a:srgbClr val="AECC5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d Layout 3">
  <p:cSld name="SECTION_TITLE_AND_DESCRIPTION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AECC53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05" r="10086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07500" y="1280800"/>
            <a:ext cx="3650100" cy="13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 idx="2"/>
          </p:nvPr>
        </p:nvSpPr>
        <p:spPr>
          <a:xfrm>
            <a:off x="307500" y="2788950"/>
            <a:ext cx="37032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None/>
              <a:defRPr sz="18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5" name="Google Shape;75;p12"/>
          <p:cNvCxnSpPr/>
          <p:nvPr/>
        </p:nvCxnSpPr>
        <p:spPr>
          <a:xfrm>
            <a:off x="381750" y="2571850"/>
            <a:ext cx="3687000" cy="0"/>
          </a:xfrm>
          <a:prstGeom prst="straightConnector1">
            <a:avLst/>
          </a:prstGeom>
          <a:noFill/>
          <a:ln w="19050" cap="flat" cmpd="sng">
            <a:solidFill>
              <a:srgbClr val="AECC5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79" name="Google Shape;79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5" name="Google Shape;85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F17B93F-74DE-CADA-0996-1CF3108B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D9A9DFF-CF5B-3794-8C24-1CDB2D24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9CF871-0CFA-EC47-8C22-AE5906B2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1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  <a:defRPr sz="24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Char char="●"/>
              <a:defRPr sz="18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0" r:id="rId4"/>
    <p:sldLayoutId id="2147483661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 cokesfabriek in 1964 (Zeeuws Archief, archief Cokesfabriek ACZC).">
            <a:extLst>
              <a:ext uri="{FF2B5EF4-FFF2-40B4-BE49-F238E27FC236}">
                <a16:creationId xmlns:a16="http://schemas.microsoft.com/office/drawing/2014/main" id="{94A8F6BB-B372-E727-05BD-1C076E49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76"/>
            <a:ext cx="10177606" cy="51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53D9B17B-6BDE-292F-3FDC-43628829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6021" y="3705447"/>
            <a:ext cx="1446908" cy="1446908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1C333-50FF-27B0-599D-0E6902168347}"/>
              </a:ext>
            </a:extLst>
          </p:cNvPr>
          <p:cNvSpPr txBox="1"/>
          <p:nvPr/>
        </p:nvSpPr>
        <p:spPr>
          <a:xfrm>
            <a:off x="4439188" y="3443836"/>
            <a:ext cx="4768607" cy="26161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Wilco, Co-host</a:t>
            </a:r>
            <a:r>
              <a:rPr lang="nl-NL" sz="1100" b="1" dirty="0">
                <a:solidFill>
                  <a:srgbClr val="D2F517"/>
                </a:solidFill>
              </a:rPr>
              <a:t> GSF NL, Lead Dev / Architect </a:t>
            </a:r>
            <a:r>
              <a:rPr lang="nl-NL" sz="1100" b="1" dirty="0">
                <a:solidFill>
                  <a:schemeClr val="bg1"/>
                </a:solidFill>
              </a:rPr>
              <a:t>@ </a:t>
            </a:r>
            <a:r>
              <a:rPr lang="nl-NL" sz="1100" b="1" dirty="0" err="1">
                <a:solidFill>
                  <a:schemeClr val="bg1"/>
                </a:solidFill>
              </a:rPr>
              <a:t>HighTeh</a:t>
            </a:r>
            <a:r>
              <a:rPr lang="nl-NL" sz="1100" b="1" dirty="0">
                <a:solidFill>
                  <a:schemeClr val="bg1"/>
                </a:solidFill>
              </a:rPr>
              <a:t> Innovators 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A74C3E-3FB4-A62E-F391-3631B5CC92A4}"/>
              </a:ext>
            </a:extLst>
          </p:cNvPr>
          <p:cNvSpPr/>
          <p:nvPr/>
        </p:nvSpPr>
        <p:spPr>
          <a:xfrm>
            <a:off x="2196911" y="807806"/>
            <a:ext cx="424873" cy="4064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2044C71-EE7D-14EB-641E-9B85FABEF947}"/>
              </a:ext>
            </a:extLst>
          </p:cNvPr>
          <p:cNvSpPr/>
          <p:nvPr/>
        </p:nvSpPr>
        <p:spPr>
          <a:xfrm>
            <a:off x="2245401" y="148556"/>
            <a:ext cx="327891" cy="54032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A1C5F-9EC9-319C-01F8-E98C94615ED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188" y="3705446"/>
            <a:ext cx="3204506" cy="14469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16813F-657D-1514-37F0-E70CA1E7BABD}"/>
              </a:ext>
            </a:extLst>
          </p:cNvPr>
          <p:cNvSpPr/>
          <p:nvPr/>
        </p:nvSpPr>
        <p:spPr>
          <a:xfrm>
            <a:off x="5736265" y="4391247"/>
            <a:ext cx="69112" cy="9037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40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12B1-D734-CCFE-58B3-F4C78DD8C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F88F092-8A75-63D7-C1A0-A633C94953AC}"/>
              </a:ext>
            </a:extLst>
          </p:cNvPr>
          <p:cNvSpPr/>
          <p:nvPr/>
        </p:nvSpPr>
        <p:spPr>
          <a:xfrm>
            <a:off x="2441541" y="2266745"/>
            <a:ext cx="6194855" cy="2041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C2480-CBB1-DDF9-261C-7FE4611E0C84}"/>
              </a:ext>
            </a:extLst>
          </p:cNvPr>
          <p:cNvSpPr txBox="1"/>
          <p:nvPr/>
        </p:nvSpPr>
        <p:spPr>
          <a:xfrm>
            <a:off x="50798" y="52308"/>
            <a:ext cx="82070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At how many </a:t>
            </a:r>
            <a:r>
              <a:rPr lang="en-GB" sz="5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kWh</a:t>
            </a:r>
            <a:endParaRPr lang="en-GB" sz="5400" b="1" dirty="0">
              <a:solidFill>
                <a:schemeClr val="bg1"/>
              </a:solidFill>
            </a:endParaRPr>
          </a:p>
          <a:p>
            <a:r>
              <a:rPr lang="en-GB" sz="5400" b="1" dirty="0">
                <a:solidFill>
                  <a:schemeClr val="bg1"/>
                </a:solidFill>
              </a:rPr>
              <a:t>does a human operate?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FA162DF-825D-F108-29EE-3775A07F285F}"/>
              </a:ext>
            </a:extLst>
          </p:cNvPr>
          <p:cNvSpPr txBox="1"/>
          <p:nvPr/>
        </p:nvSpPr>
        <p:spPr>
          <a:xfrm>
            <a:off x="2648727" y="2318132"/>
            <a:ext cx="58353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Answer: </a:t>
            </a:r>
            <a:r>
              <a:rPr lang="en-GB" sz="2400" b="1" dirty="0">
                <a:solidFill>
                  <a:srgbClr val="FFFF00"/>
                </a:solidFill>
              </a:rPr>
              <a:t>A human operates at about </a:t>
            </a:r>
            <a:r>
              <a:rPr lang="en-GB" sz="2400" b="1" dirty="0">
                <a:solidFill>
                  <a:schemeClr val="bg1"/>
                </a:solidFill>
              </a:rPr>
              <a:t>0.1 kWh</a:t>
            </a:r>
            <a:r>
              <a:rPr lang="en-GB" sz="2400" b="1" dirty="0">
                <a:solidFill>
                  <a:srgbClr val="FFFF00"/>
                </a:solidFill>
              </a:rPr>
              <a:t> per hour at rest, roughly like a dim light bulb—brighter activities, like running, crank that up to </a:t>
            </a:r>
            <a:r>
              <a:rPr lang="en-GB" sz="2400" b="1" dirty="0">
                <a:solidFill>
                  <a:schemeClr val="bg1"/>
                </a:solidFill>
              </a:rPr>
              <a:t>0.5 kWh </a:t>
            </a:r>
            <a:r>
              <a:rPr lang="en-GB" sz="2400" b="1" dirty="0">
                <a:solidFill>
                  <a:srgbClr val="FFFF00"/>
                </a:solidFill>
              </a:rPr>
              <a:t>or more!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8366D38-956A-5E3A-6C12-B8DB454D39B3}"/>
              </a:ext>
            </a:extLst>
          </p:cNvPr>
          <p:cNvSpPr txBox="1"/>
          <p:nvPr/>
        </p:nvSpPr>
        <p:spPr>
          <a:xfrm>
            <a:off x="2441540" y="4447077"/>
            <a:ext cx="5665511" cy="52322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https://www.elevationhealthsolutions.com/journey-to-optimal-health-blog/understanding-exercise-metrics-watts-mets-calories-and-more</a:t>
            </a:r>
          </a:p>
        </p:txBody>
      </p:sp>
    </p:spTree>
    <p:extLst>
      <p:ext uri="{BB962C8B-B14F-4D97-AF65-F5344CB8AC3E}">
        <p14:creationId xmlns:p14="http://schemas.microsoft.com/office/powerpoint/2010/main" val="620944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59DA3-61B8-AD95-EC09-FD2344666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C8BEE8-16DC-F719-5C83-50098AA7F630}"/>
              </a:ext>
            </a:extLst>
          </p:cNvPr>
          <p:cNvSpPr txBox="1"/>
          <p:nvPr/>
        </p:nvSpPr>
        <p:spPr>
          <a:xfrm>
            <a:off x="50798" y="52308"/>
            <a:ext cx="83635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What is the </a:t>
            </a:r>
            <a:r>
              <a:rPr lang="en-GB" sz="4400" b="1" dirty="0">
                <a:solidFill>
                  <a:srgbClr val="FFC000"/>
                </a:solidFill>
              </a:rPr>
              <a:t>embodied carbon </a:t>
            </a:r>
            <a:r>
              <a:rPr lang="en-GB" sz="4400" b="1" dirty="0">
                <a:solidFill>
                  <a:schemeClr val="bg1"/>
                </a:solidFill>
              </a:rPr>
              <a:t>of a human including birth?</a:t>
            </a:r>
            <a:endParaRPr lang="nl-NL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1232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C7CB7-AE25-8988-A1D1-E8A6B3BC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668D06C-BF87-091F-1AAC-63AD186AF2A9}"/>
              </a:ext>
            </a:extLst>
          </p:cNvPr>
          <p:cNvSpPr/>
          <p:nvPr/>
        </p:nvSpPr>
        <p:spPr>
          <a:xfrm>
            <a:off x="2441541" y="2266745"/>
            <a:ext cx="6194855" cy="21159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E7A23-1278-9E9D-F1C4-59129854E2EB}"/>
              </a:ext>
            </a:extLst>
          </p:cNvPr>
          <p:cNvSpPr txBox="1"/>
          <p:nvPr/>
        </p:nvSpPr>
        <p:spPr>
          <a:xfrm>
            <a:off x="50798" y="52308"/>
            <a:ext cx="83635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What is the </a:t>
            </a:r>
            <a:r>
              <a:rPr lang="en-GB" sz="4400" b="1" dirty="0">
                <a:solidFill>
                  <a:srgbClr val="FFC000"/>
                </a:solidFill>
              </a:rPr>
              <a:t>embodied carbon </a:t>
            </a:r>
            <a:r>
              <a:rPr lang="en-GB" sz="4400" b="1" dirty="0">
                <a:solidFill>
                  <a:schemeClr val="bg1"/>
                </a:solidFill>
              </a:rPr>
              <a:t>of a human including birth?</a:t>
            </a:r>
            <a:endParaRPr lang="nl-NL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3C47DF5-46DC-4799-2A74-3AE546D285A1}"/>
              </a:ext>
            </a:extLst>
          </p:cNvPr>
          <p:cNvSpPr txBox="1"/>
          <p:nvPr/>
        </p:nvSpPr>
        <p:spPr>
          <a:xfrm>
            <a:off x="2648727" y="2318132"/>
            <a:ext cx="583539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Answer: </a:t>
            </a:r>
            <a:r>
              <a:rPr lang="en-GB" sz="2000" b="1" dirty="0">
                <a:solidFill>
                  <a:srgbClr val="FFFF00"/>
                </a:solidFill>
              </a:rPr>
              <a:t>The average embodied carbon of a human, including pregnancy and birth, is about </a:t>
            </a:r>
            <a:r>
              <a:rPr lang="en-GB" sz="2000" b="1" dirty="0">
                <a:solidFill>
                  <a:schemeClr val="bg1"/>
                </a:solidFill>
              </a:rPr>
              <a:t>100 metric tons CO₂</a:t>
            </a:r>
            <a:r>
              <a:rPr lang="en-GB" sz="2000" b="1" dirty="0">
                <a:solidFill>
                  <a:srgbClr val="FFFF00"/>
                </a:solidFill>
              </a:rPr>
              <a:t>, covering emissions from prenatal care, delivery, food, housing, transportation, education, and caregiving through childhood to adulthood.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D1BDA2E-C361-DFD6-E316-46E14F1C255B}"/>
              </a:ext>
            </a:extLst>
          </p:cNvPr>
          <p:cNvSpPr txBox="1"/>
          <p:nvPr/>
        </p:nvSpPr>
        <p:spPr>
          <a:xfrm>
            <a:off x="2441541" y="4497877"/>
            <a:ext cx="2079659" cy="3077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Estimation by ChatGPT</a:t>
            </a:r>
          </a:p>
        </p:txBody>
      </p:sp>
    </p:spTree>
    <p:extLst>
      <p:ext uri="{BB962C8B-B14F-4D97-AF65-F5344CB8AC3E}">
        <p14:creationId xmlns:p14="http://schemas.microsoft.com/office/powerpoint/2010/main" val="309103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2560C-6438-0F42-2A6D-C4E7FF0F4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A204-F915-1F3B-2577-85B8221AB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70C39-E156-F09B-69D3-4D9265AE2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DC19CE50-474E-C706-80E9-1DCE7958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41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9E520-082F-5012-62A2-D2458B34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3665-226C-E930-A26A-F99C21136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EFC57-2E54-69EC-8144-87C500D71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2C614051-6D74-F553-BB9A-1BC13CE9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A9D577BE-1140-2030-AC72-90A42E4A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F0BD141-DD97-CD09-6EF2-71C60791A2FA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62AF804-2B0A-914A-55A8-F67F3A637E7C}"/>
              </a:ext>
            </a:extLst>
          </p:cNvPr>
          <p:cNvSpPr/>
          <p:nvPr/>
        </p:nvSpPr>
        <p:spPr>
          <a:xfrm>
            <a:off x="6683639" y="2221640"/>
            <a:ext cx="53457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71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1498B-93D2-56E8-4F31-52360965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3CC3-2AD7-50CA-4F6A-3E65C4050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30643-AB2B-EA48-8046-D7DA4FF5F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7F6F61D0-FA31-B714-7EC0-69163B2F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6860082A-C6C4-C2E7-C5A4-FEED9BDD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91DE1236-7246-0F91-6A02-18748983A4D7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pic>
        <p:nvPicPr>
          <p:cNvPr id="1028" name="Picture 4" descr="Boy making frame with the hands">
            <a:extLst>
              <a:ext uri="{FF2B5EF4-FFF2-40B4-BE49-F238E27FC236}">
                <a16:creationId xmlns:a16="http://schemas.microsoft.com/office/drawing/2014/main" id="{94409A03-F035-5BDD-F5AA-73772836F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2872146"/>
            <a:ext cx="1596736" cy="15967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BE9AD0C3-B408-1274-D3ED-7352AC727A1F}"/>
              </a:ext>
            </a:extLst>
          </p:cNvPr>
          <p:cNvSpPr/>
          <p:nvPr/>
        </p:nvSpPr>
        <p:spPr>
          <a:xfrm>
            <a:off x="2689977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0.5 kWh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37EC718-A902-7BC4-AB59-500D36D1B900}"/>
              </a:ext>
            </a:extLst>
          </p:cNvPr>
          <p:cNvSpPr/>
          <p:nvPr/>
        </p:nvSpPr>
        <p:spPr>
          <a:xfrm>
            <a:off x="6683639" y="2221640"/>
            <a:ext cx="53457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856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E03B-8DF2-8582-2A2C-10B58523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7CE6-9D99-8790-41CF-1CDC1949AA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BCCB5-9087-6B48-D1DA-8067A9379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A6FDF036-1879-5D2C-F1B7-B6595319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C8BD4BC3-6455-89D4-FA22-5214B393F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1FD7F19A-11B0-15D6-D956-9564C5747B0E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pic>
        <p:nvPicPr>
          <p:cNvPr id="1028" name="Picture 4" descr="Boy making frame with the hands">
            <a:extLst>
              <a:ext uri="{FF2B5EF4-FFF2-40B4-BE49-F238E27FC236}">
                <a16:creationId xmlns:a16="http://schemas.microsoft.com/office/drawing/2014/main" id="{314305DE-08AC-2DE1-5163-CD7FE49FD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2872146"/>
            <a:ext cx="1596736" cy="15967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3D372FF-1C8B-423F-83F2-9CB932927147}"/>
              </a:ext>
            </a:extLst>
          </p:cNvPr>
          <p:cNvSpPr/>
          <p:nvPr/>
        </p:nvSpPr>
        <p:spPr>
          <a:xfrm>
            <a:off x="2689977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0.5 kWh</a:t>
            </a:r>
            <a:endParaRPr lang="en-US" b="1" dirty="0"/>
          </a:p>
        </p:txBody>
      </p:sp>
      <p:pic>
        <p:nvPicPr>
          <p:cNvPr id="1030" name="Picture 6" descr="Side view young woman making a gum bubble">
            <a:extLst>
              <a:ext uri="{FF2B5EF4-FFF2-40B4-BE49-F238E27FC236}">
                <a16:creationId xmlns:a16="http://schemas.microsoft.com/office/drawing/2014/main" id="{15E00CEF-DD75-A2DF-7FD0-EE9058C4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1C959C1-C70D-2511-E624-CD9F92064C53}"/>
              </a:ext>
            </a:extLst>
          </p:cNvPr>
          <p:cNvSpPr/>
          <p:nvPr/>
        </p:nvSpPr>
        <p:spPr>
          <a:xfrm>
            <a:off x="2678545" y="966325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400 co2eq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9F0C574-3EF5-2F45-F70E-53DB1381D3BE}"/>
              </a:ext>
            </a:extLst>
          </p:cNvPr>
          <p:cNvSpPr/>
          <p:nvPr/>
        </p:nvSpPr>
        <p:spPr>
          <a:xfrm>
            <a:off x="6683639" y="2221640"/>
            <a:ext cx="53457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972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B3A5E-B210-F3C3-55E9-E3755A3B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2BCA-E096-85F6-F239-4481FAC95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529D4-3D4C-0481-65CE-12326C4793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8B1A4911-EC00-3F0B-3711-562F49FB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6FE45C9D-782F-8BEB-F8C4-C560B419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F89C56BA-E164-DBED-F345-C595F1D36CA1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pic>
        <p:nvPicPr>
          <p:cNvPr id="1028" name="Picture 4" descr="Boy making frame with the hands">
            <a:extLst>
              <a:ext uri="{FF2B5EF4-FFF2-40B4-BE49-F238E27FC236}">
                <a16:creationId xmlns:a16="http://schemas.microsoft.com/office/drawing/2014/main" id="{28FA60A5-A75E-A9DC-1AF4-C28C0106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2872146"/>
            <a:ext cx="1596736" cy="15967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82CE737E-F700-7D59-6BD9-4DD897DF0B44}"/>
              </a:ext>
            </a:extLst>
          </p:cNvPr>
          <p:cNvSpPr/>
          <p:nvPr/>
        </p:nvSpPr>
        <p:spPr>
          <a:xfrm>
            <a:off x="2689977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0.5 kWh</a:t>
            </a:r>
            <a:endParaRPr lang="en-US" b="1" dirty="0"/>
          </a:p>
        </p:txBody>
      </p:sp>
      <p:pic>
        <p:nvPicPr>
          <p:cNvPr id="1030" name="Picture 6" descr="Side view young woman making a gum bubble">
            <a:extLst>
              <a:ext uri="{FF2B5EF4-FFF2-40B4-BE49-F238E27FC236}">
                <a16:creationId xmlns:a16="http://schemas.microsoft.com/office/drawing/2014/main" id="{47F468B5-8C29-1CB7-ED1C-55312D30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0AD5A7A1-EDA1-731B-578D-502D206323F8}"/>
              </a:ext>
            </a:extLst>
          </p:cNvPr>
          <p:cNvSpPr/>
          <p:nvPr/>
        </p:nvSpPr>
        <p:spPr>
          <a:xfrm>
            <a:off x="2678545" y="966325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400 co2eq</a:t>
            </a:r>
            <a:endParaRPr lang="en-US" b="1" dirty="0"/>
          </a:p>
        </p:txBody>
      </p:sp>
      <p:pic>
        <p:nvPicPr>
          <p:cNvPr id="1032" name="Picture 8" descr="Front view grandpa and grandson drinking tea">
            <a:extLst>
              <a:ext uri="{FF2B5EF4-FFF2-40B4-BE49-F238E27FC236}">
                <a16:creationId xmlns:a16="http://schemas.microsoft.com/office/drawing/2014/main" id="{DF528317-249D-ADAE-F5E4-D76ADCE2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9FE731BB-2992-F5D2-5E3D-61385E771C1A}"/>
              </a:ext>
            </a:extLst>
          </p:cNvPr>
          <p:cNvSpPr/>
          <p:nvPr/>
        </p:nvSpPr>
        <p:spPr>
          <a:xfrm>
            <a:off x="6196219" y="959825"/>
            <a:ext cx="1774143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100.000.000 co2eq</a:t>
            </a:r>
          </a:p>
          <a:p>
            <a:pPr algn="ctr"/>
            <a:r>
              <a:rPr lang="en-GB" b="1" dirty="0"/>
              <a:t>over 80 years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58F6EFE-1545-D4D4-A24B-EAF80433C79B}"/>
              </a:ext>
            </a:extLst>
          </p:cNvPr>
          <p:cNvSpPr/>
          <p:nvPr/>
        </p:nvSpPr>
        <p:spPr>
          <a:xfrm>
            <a:off x="6683639" y="2221640"/>
            <a:ext cx="53457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954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CD31-E89F-8321-A303-4AFB12C1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5C75-095B-015E-9684-8F99F473F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D564D-68F1-01DE-3E3E-96C4FE8078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5D072052-5480-74F1-552A-784FF137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t young woman training outdoor">
            <a:extLst>
              <a:ext uri="{FF2B5EF4-FFF2-40B4-BE49-F238E27FC236}">
                <a16:creationId xmlns:a16="http://schemas.microsoft.com/office/drawing/2014/main" id="{C319E64B-BDE9-CE8E-0B4A-EA0C47A4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905" y="2872146"/>
            <a:ext cx="1596736" cy="159673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F30240CC-33FB-4FE7-1AF8-2157B133208C}"/>
              </a:ext>
            </a:extLst>
          </p:cNvPr>
          <p:cNvSpPr/>
          <p:nvPr/>
        </p:nvSpPr>
        <p:spPr>
          <a:xfrm>
            <a:off x="6745115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15 Min</a:t>
            </a:r>
            <a:endParaRPr lang="en-US" b="1" dirty="0"/>
          </a:p>
        </p:txBody>
      </p:sp>
      <p:pic>
        <p:nvPicPr>
          <p:cNvPr id="1028" name="Picture 4" descr="Boy making frame with the hands">
            <a:extLst>
              <a:ext uri="{FF2B5EF4-FFF2-40B4-BE49-F238E27FC236}">
                <a16:creationId xmlns:a16="http://schemas.microsoft.com/office/drawing/2014/main" id="{37EA272B-C738-5A56-2237-AC5178E4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2872146"/>
            <a:ext cx="1596736" cy="15967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88780BD3-B02E-F8F0-8771-49A3CCFAE20F}"/>
              </a:ext>
            </a:extLst>
          </p:cNvPr>
          <p:cNvSpPr/>
          <p:nvPr/>
        </p:nvSpPr>
        <p:spPr>
          <a:xfrm>
            <a:off x="2689977" y="3331368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0.5 kWh</a:t>
            </a:r>
            <a:endParaRPr lang="en-US" b="1" dirty="0"/>
          </a:p>
        </p:txBody>
      </p:sp>
      <p:pic>
        <p:nvPicPr>
          <p:cNvPr id="1030" name="Picture 6" descr="Side view young woman making a gum bubble">
            <a:extLst>
              <a:ext uri="{FF2B5EF4-FFF2-40B4-BE49-F238E27FC236}">
                <a16:creationId xmlns:a16="http://schemas.microsoft.com/office/drawing/2014/main" id="{0955D78F-8575-3CD5-AEAA-533120BE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1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988C8851-1B1E-B887-F652-D97C01ABDB65}"/>
              </a:ext>
            </a:extLst>
          </p:cNvPr>
          <p:cNvSpPr/>
          <p:nvPr/>
        </p:nvSpPr>
        <p:spPr>
          <a:xfrm>
            <a:off x="2678545" y="966325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400 co2eq</a:t>
            </a:r>
            <a:endParaRPr lang="en-US" b="1" dirty="0"/>
          </a:p>
        </p:txBody>
      </p:sp>
      <p:pic>
        <p:nvPicPr>
          <p:cNvPr id="1032" name="Picture 8" descr="Front view grandpa and grandson drinking tea">
            <a:extLst>
              <a:ext uri="{FF2B5EF4-FFF2-40B4-BE49-F238E27FC236}">
                <a16:creationId xmlns:a16="http://schemas.microsoft.com/office/drawing/2014/main" id="{45FCCA47-8C11-610C-DCFD-DC8670B3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85408"/>
            <a:ext cx="1596735" cy="1596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7FA42C1F-BA63-C2B6-1972-EC758115AAFF}"/>
              </a:ext>
            </a:extLst>
          </p:cNvPr>
          <p:cNvSpPr/>
          <p:nvPr/>
        </p:nvSpPr>
        <p:spPr>
          <a:xfrm>
            <a:off x="6196219" y="959825"/>
            <a:ext cx="1774143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100.000.000 co2eq</a:t>
            </a:r>
          </a:p>
          <a:p>
            <a:pPr algn="ctr"/>
            <a:r>
              <a:rPr lang="en-GB" b="1" dirty="0"/>
              <a:t>over 80 years</a:t>
            </a:r>
            <a:endParaRPr lang="en-US" b="1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C1805B1-F85A-118B-8EDF-326BD3462FFA}"/>
              </a:ext>
            </a:extLst>
          </p:cNvPr>
          <p:cNvSpPr/>
          <p:nvPr/>
        </p:nvSpPr>
        <p:spPr>
          <a:xfrm>
            <a:off x="2625560" y="2211453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0.125</a:t>
            </a:r>
            <a:endParaRPr lang="en-US" b="1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F95F29A-38D2-C413-012F-60D59798CB3A}"/>
              </a:ext>
            </a:extLst>
          </p:cNvPr>
          <p:cNvSpPr/>
          <p:nvPr/>
        </p:nvSpPr>
        <p:spPr>
          <a:xfrm>
            <a:off x="3555672" y="2211453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400</a:t>
            </a:r>
            <a:endParaRPr lang="en-US" b="1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F6F34F4-29DE-1CB9-52AD-CC3B1F4F1C58}"/>
              </a:ext>
            </a:extLst>
          </p:cNvPr>
          <p:cNvSpPr/>
          <p:nvPr/>
        </p:nvSpPr>
        <p:spPr>
          <a:xfrm>
            <a:off x="4696637" y="2221640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35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95BE3CE-5B3A-A7D9-F396-250AA12D7997}"/>
              </a:ext>
            </a:extLst>
          </p:cNvPr>
          <p:cNvSpPr/>
          <p:nvPr/>
        </p:nvSpPr>
        <p:spPr>
          <a:xfrm>
            <a:off x="6683639" y="2221640"/>
            <a:ext cx="1536534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Run = 85 co2eq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324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04C21-D7A1-5FA8-E996-98A25F86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F626-DA18-A19E-67C7-F3C252AC89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DBBC0-9AEE-59B9-28A1-BAB908613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7E3CA6B3-71D6-BE3D-2AFA-EC80C33F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MD Ryzen Threadripper PRO 7995WX (2.5 GHz / 5.1 GHz)">
            <a:extLst>
              <a:ext uri="{FF2B5EF4-FFF2-40B4-BE49-F238E27FC236}">
                <a16:creationId xmlns:a16="http://schemas.microsoft.com/office/drawing/2014/main" id="{37193EA7-945C-06E0-D27F-324D8E89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7034" y="2978726"/>
            <a:ext cx="1962727" cy="1962727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6C53B-36AF-E2A4-EE34-F820F765BBF0}"/>
              </a:ext>
            </a:extLst>
          </p:cNvPr>
          <p:cNvSpPr txBox="1"/>
          <p:nvPr/>
        </p:nvSpPr>
        <p:spPr>
          <a:xfrm>
            <a:off x="2650333" y="4508987"/>
            <a:ext cx="657079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chemeClr val="tx1">
                    <a:lumMod val="50000"/>
                  </a:schemeClr>
                </a:solidFill>
              </a:rPr>
              <a:t>350W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8CECE-E56E-0E0C-9825-090FAA0A84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25" y="148978"/>
            <a:ext cx="3239895" cy="163469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C8CEE8B-C469-B15E-F0F5-F14BE318C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065" y="3010868"/>
            <a:ext cx="2663322" cy="14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What equipment is necessary to create a CPU? - Quora">
            <a:extLst>
              <a:ext uri="{FF2B5EF4-FFF2-40B4-BE49-F238E27FC236}">
                <a16:creationId xmlns:a16="http://schemas.microsoft.com/office/drawing/2014/main" id="{84317E49-2F9B-409C-8F52-39E148FD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6663"/>
            <a:ext cx="3540387" cy="1881934"/>
          </a:xfrm>
          <a:prstGeom prst="rect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BA9F8E1-6EEB-2A11-427C-7887F6290B97}"/>
              </a:ext>
            </a:extLst>
          </p:cNvPr>
          <p:cNvSpPr/>
          <p:nvPr/>
        </p:nvSpPr>
        <p:spPr>
          <a:xfrm>
            <a:off x="7515429" y="3372032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60 Min</a:t>
            </a:r>
            <a:endParaRPr lang="en-US" b="1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1E97426-02BE-C089-545D-342CF2C6A745}"/>
              </a:ext>
            </a:extLst>
          </p:cNvPr>
          <p:cNvSpPr/>
          <p:nvPr/>
        </p:nvSpPr>
        <p:spPr>
          <a:xfrm>
            <a:off x="2997489" y="3343891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0.35 kWh</a:t>
            </a:r>
            <a:endParaRPr lang="en-US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0798EC2-0EAC-2D24-89B0-BD3262074158}"/>
              </a:ext>
            </a:extLst>
          </p:cNvPr>
          <p:cNvSpPr/>
          <p:nvPr/>
        </p:nvSpPr>
        <p:spPr>
          <a:xfrm>
            <a:off x="233310" y="721561"/>
            <a:ext cx="1368460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360 co2eq</a:t>
            </a:r>
            <a:endParaRPr lang="en-US" b="1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677047B-09D5-B751-873A-880561EBA6D2}"/>
              </a:ext>
            </a:extLst>
          </p:cNvPr>
          <p:cNvSpPr/>
          <p:nvPr/>
        </p:nvSpPr>
        <p:spPr>
          <a:xfrm>
            <a:off x="5521416" y="721561"/>
            <a:ext cx="1774143" cy="578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Too Complex</a:t>
            </a:r>
            <a:endParaRPr lang="en-US" b="1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D6ED2E8-EF5D-7B85-B1FC-30A1D9315339}"/>
              </a:ext>
            </a:extLst>
          </p:cNvPr>
          <p:cNvSpPr/>
          <p:nvPr/>
        </p:nvSpPr>
        <p:spPr>
          <a:xfrm>
            <a:off x="2625560" y="2211453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0.35</a:t>
            </a:r>
            <a:endParaRPr lang="en-US" b="1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ED388CD-5B0A-3673-321F-411D50234E46}"/>
              </a:ext>
            </a:extLst>
          </p:cNvPr>
          <p:cNvSpPr/>
          <p:nvPr/>
        </p:nvSpPr>
        <p:spPr>
          <a:xfrm>
            <a:off x="3555672" y="2211453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360</a:t>
            </a:r>
            <a:endParaRPr lang="en-US" b="1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A2FD4CBE-9922-3163-DD93-FBB25E657081}"/>
              </a:ext>
            </a:extLst>
          </p:cNvPr>
          <p:cNvSpPr/>
          <p:nvPr/>
        </p:nvSpPr>
        <p:spPr>
          <a:xfrm>
            <a:off x="4696637" y="2221640"/>
            <a:ext cx="631399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  <a:endParaRPr lang="en-US" b="1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0DD01E12-E5DA-DEEA-453F-C8BDA4D3592A}"/>
              </a:ext>
            </a:extLst>
          </p:cNvPr>
          <p:cNvSpPr/>
          <p:nvPr/>
        </p:nvSpPr>
        <p:spPr>
          <a:xfrm>
            <a:off x="6683639" y="2221640"/>
            <a:ext cx="2200250" cy="47621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Request = 127 co2eq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40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 cokesfabriek in 1964 (Zeeuws Archief, archief Cokesfabriek ACZC).">
            <a:extLst>
              <a:ext uri="{FF2B5EF4-FFF2-40B4-BE49-F238E27FC236}">
                <a16:creationId xmlns:a16="http://schemas.microsoft.com/office/drawing/2014/main" id="{94A8F6BB-B372-E727-05BD-1C076E49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76"/>
            <a:ext cx="10177606" cy="51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A74C3E-3FB4-A62E-F391-3631B5CC92A4}"/>
              </a:ext>
            </a:extLst>
          </p:cNvPr>
          <p:cNvSpPr/>
          <p:nvPr/>
        </p:nvSpPr>
        <p:spPr>
          <a:xfrm>
            <a:off x="2196911" y="807806"/>
            <a:ext cx="424873" cy="4064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2044C71-EE7D-14EB-641E-9B85FABEF947}"/>
              </a:ext>
            </a:extLst>
          </p:cNvPr>
          <p:cNvSpPr/>
          <p:nvPr/>
        </p:nvSpPr>
        <p:spPr>
          <a:xfrm>
            <a:off x="2245401" y="148556"/>
            <a:ext cx="327891" cy="54032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937D30-E965-08E2-377D-85915CF70E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61" y="-3876"/>
            <a:ext cx="2536339" cy="5214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287D3-D550-A718-C586-6C2304165377}"/>
              </a:ext>
            </a:extLst>
          </p:cNvPr>
          <p:cNvSpPr txBox="1"/>
          <p:nvPr/>
        </p:nvSpPr>
        <p:spPr>
          <a:xfrm>
            <a:off x="90780" y="3718758"/>
            <a:ext cx="3507136" cy="1384995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2F517"/>
                </a:solidFill>
              </a:rPr>
              <a:t>Coal to coke factory: </a:t>
            </a:r>
            <a:r>
              <a:rPr lang="en-US" b="1" dirty="0">
                <a:solidFill>
                  <a:schemeClr val="bg1"/>
                </a:solidFill>
              </a:rPr>
              <a:t>The produced coke was utilized as a fuel and a reducing agent in blast furnaces to produce pig iron from iron ore.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WHY WAS IT CLOSED?</a:t>
            </a:r>
            <a:br>
              <a:rPr lang="en-US" b="1" dirty="0">
                <a:solidFill>
                  <a:srgbClr val="FFFF00"/>
                </a:solidFill>
              </a:rPr>
            </a:br>
            <a:r>
              <a:rPr lang="en-US" b="1" i="1" dirty="0">
                <a:solidFill>
                  <a:srgbClr val="D2F517"/>
                </a:solidFill>
              </a:rPr>
              <a:t>* It is now a recycling plant</a:t>
            </a:r>
          </a:p>
        </p:txBody>
      </p:sp>
      <p:pic>
        <p:nvPicPr>
          <p:cNvPr id="2052" name="Picture 4" descr="COMMODORE 64 Mini C64">
            <a:extLst>
              <a:ext uri="{FF2B5EF4-FFF2-40B4-BE49-F238E27FC236}">
                <a16:creationId xmlns:a16="http://schemas.microsoft.com/office/drawing/2014/main" id="{397646E1-4C94-8B9B-DBAD-3217D2A5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3725" y="-3876"/>
            <a:ext cx="1647823" cy="11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336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5046-13AE-7931-3EF8-1801011E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" y="1162602"/>
            <a:ext cx="7777114" cy="2289900"/>
          </a:xfrm>
        </p:spPr>
        <p:txBody>
          <a:bodyPr>
            <a:noAutofit/>
          </a:bodyPr>
          <a:lstStyle/>
          <a:p>
            <a:pPr algn="r"/>
            <a:r>
              <a:rPr lang="en-US" sz="15000" dirty="0">
                <a:solidFill>
                  <a:srgbClr val="D2F517"/>
                </a:solidFill>
                <a:latin typeface="+mj-lt"/>
              </a:rPr>
              <a:t>IM</a:t>
            </a:r>
            <a:r>
              <a:rPr lang="en-US" sz="15000" dirty="0">
                <a:solidFill>
                  <a:schemeClr val="bg1"/>
                </a:solidFill>
                <a:latin typeface="+mj-lt"/>
              </a:rPr>
              <a:t>PACT</a:t>
            </a:r>
            <a:endParaRPr lang="nl-NL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338B9-E0D1-E842-0AB2-A6FF4BC7B493}"/>
              </a:ext>
            </a:extLst>
          </p:cNvPr>
          <p:cNvSpPr txBox="1"/>
          <p:nvPr/>
        </p:nvSpPr>
        <p:spPr>
          <a:xfrm>
            <a:off x="994527" y="1043242"/>
            <a:ext cx="3346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307565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5046-13AE-7931-3EF8-1801011E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" y="1162602"/>
            <a:ext cx="7777114" cy="2289900"/>
          </a:xfrm>
        </p:spPr>
        <p:txBody>
          <a:bodyPr>
            <a:noAutofit/>
          </a:bodyPr>
          <a:lstStyle/>
          <a:p>
            <a:pPr algn="r"/>
            <a:r>
              <a:rPr lang="en-US" sz="15000" dirty="0">
                <a:solidFill>
                  <a:srgbClr val="D2F517"/>
                </a:solidFill>
                <a:latin typeface="+mj-lt"/>
              </a:rPr>
              <a:t>IM</a:t>
            </a:r>
            <a:r>
              <a:rPr lang="en-US" sz="15000" dirty="0">
                <a:solidFill>
                  <a:schemeClr val="bg1"/>
                </a:solidFill>
                <a:latin typeface="+mj-lt"/>
              </a:rPr>
              <a:t>PACT</a:t>
            </a:r>
            <a:endParaRPr lang="nl-NL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338B9-E0D1-E842-0AB2-A6FF4BC7B493}"/>
              </a:ext>
            </a:extLst>
          </p:cNvPr>
          <p:cNvSpPr txBox="1"/>
          <p:nvPr/>
        </p:nvSpPr>
        <p:spPr>
          <a:xfrm>
            <a:off x="994527" y="1043242"/>
            <a:ext cx="3346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1413C-3AA5-21D4-D5F1-5279C4CF5709}"/>
              </a:ext>
            </a:extLst>
          </p:cNvPr>
          <p:cNvSpPr txBox="1"/>
          <p:nvPr/>
        </p:nvSpPr>
        <p:spPr>
          <a:xfrm>
            <a:off x="1073926" y="3094808"/>
            <a:ext cx="7650709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THE EFFECT THAT PEOPLE OR THINGS HAVE ON THE NATURAL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37B10-7D3B-EA16-F949-21B4E27C34CC}"/>
              </a:ext>
            </a:extLst>
          </p:cNvPr>
          <p:cNvSpPr txBox="1"/>
          <p:nvPr/>
        </p:nvSpPr>
        <p:spPr>
          <a:xfrm>
            <a:off x="51197" y="4770077"/>
            <a:ext cx="204545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Let’s put it to the test!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4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FD40D4-B82A-F484-D325-122AED2D37AE}"/>
              </a:ext>
            </a:extLst>
          </p:cNvPr>
          <p:cNvSpPr txBox="1"/>
          <p:nvPr/>
        </p:nvSpPr>
        <p:spPr>
          <a:xfrm>
            <a:off x="558801" y="1252913"/>
            <a:ext cx="768003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nl-NL" sz="8000">
                <a:solidFill>
                  <a:srgbClr val="D2F517"/>
                </a:solidFill>
              </a:rPr>
              <a:t>Positive </a:t>
            </a:r>
            <a:r>
              <a:rPr lang="nl-NL" sz="8000" dirty="0">
                <a:solidFill>
                  <a:srgbClr val="D2F517"/>
                </a:solidFill>
              </a:rPr>
              <a:t>effect</a:t>
            </a:r>
            <a:r>
              <a:rPr lang="nl-NL" sz="8000" dirty="0"/>
              <a:t> </a:t>
            </a:r>
            <a:r>
              <a:rPr lang="nl-NL" sz="8000" dirty="0">
                <a:solidFill>
                  <a:schemeClr val="bg1"/>
                </a:solidFill>
              </a:rPr>
              <a:t>||</a:t>
            </a:r>
          </a:p>
          <a:p>
            <a:pPr algn="ctr"/>
            <a:r>
              <a:rPr lang="nl-NL" sz="8000" dirty="0">
                <a:solidFill>
                  <a:srgbClr val="FFC000"/>
                </a:solidFill>
              </a:rPr>
              <a:t>Negative effect</a:t>
            </a:r>
            <a:r>
              <a:rPr lang="nl-NL" sz="8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181A1-1539-CE09-7DE7-77522E12C4B7}"/>
              </a:ext>
            </a:extLst>
          </p:cNvPr>
          <p:cNvSpPr txBox="1"/>
          <p:nvPr/>
        </p:nvSpPr>
        <p:spPr>
          <a:xfrm>
            <a:off x="51196" y="4770077"/>
            <a:ext cx="410054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|| == OR shout out to the devs! </a:t>
            </a:r>
            <a:r>
              <a:rPr lang="nl-NL" b="1" dirty="0">
                <a:solidFill>
                  <a:schemeClr val="bg1"/>
                </a:solidFill>
              </a:rPr>
              <a:t>#greencoders</a:t>
            </a:r>
          </a:p>
        </p:txBody>
      </p:sp>
    </p:spTree>
    <p:extLst>
      <p:ext uri="{BB962C8B-B14F-4D97-AF65-F5344CB8AC3E}">
        <p14:creationId xmlns:p14="http://schemas.microsoft.com/office/powerpoint/2010/main" val="3019793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9F841-FB1F-BD93-8229-7CAE7116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0" y="0"/>
            <a:ext cx="904398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8DD5F-2F75-9B3B-3ECD-708F2099654D}"/>
              </a:ext>
            </a:extLst>
          </p:cNvPr>
          <p:cNvSpPr txBox="1"/>
          <p:nvPr/>
        </p:nvSpPr>
        <p:spPr>
          <a:xfrm>
            <a:off x="5551054" y="4797541"/>
            <a:ext cx="3472475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https://www.nourishingneighbors.com/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B4CFC-113B-E4F6-14E4-E23FD531B4AE}"/>
              </a:ext>
            </a:extLst>
          </p:cNvPr>
          <p:cNvSpPr txBox="1"/>
          <p:nvPr/>
        </p:nvSpPr>
        <p:spPr>
          <a:xfrm>
            <a:off x="120472" y="4151211"/>
            <a:ext cx="2082402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Community Gardens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Teaching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Socializing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Biodiversity</a:t>
            </a:r>
          </a:p>
        </p:txBody>
      </p:sp>
    </p:spTree>
    <p:extLst>
      <p:ext uri="{BB962C8B-B14F-4D97-AF65-F5344CB8AC3E}">
        <p14:creationId xmlns:p14="http://schemas.microsoft.com/office/powerpoint/2010/main" val="316327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BA460E-D6D6-6C2D-2BDB-9996DF0D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35" y="-11192"/>
            <a:ext cx="9023530" cy="51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8DD5F-2F75-9B3B-3ECD-708F2099654D}"/>
              </a:ext>
            </a:extLst>
          </p:cNvPr>
          <p:cNvSpPr txBox="1"/>
          <p:nvPr/>
        </p:nvSpPr>
        <p:spPr>
          <a:xfrm>
            <a:off x="4789056" y="4797541"/>
            <a:ext cx="4234474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https://www.health.belgium.be/en/deforestation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20FC3-564D-31C7-6069-2DA9DB8C5D71}"/>
              </a:ext>
            </a:extLst>
          </p:cNvPr>
          <p:cNvSpPr txBox="1"/>
          <p:nvPr/>
        </p:nvSpPr>
        <p:spPr>
          <a:xfrm>
            <a:off x="152797" y="4109677"/>
            <a:ext cx="1865348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Deforestation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Actions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Consequences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3307437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2201-CE65-71D5-BE9B-B1CECA584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C37F7-FE51-5103-62D8-07FED83C0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8" name="Picture 6" descr="Solar cell in solar farm, Alternative energy and sustainable energy, photovoltaic, Pure energy renewable, clean energy, solar energy, reduce global warming, environment, green energy, generate by AI">
            <a:extLst>
              <a:ext uri="{FF2B5EF4-FFF2-40B4-BE49-F238E27FC236}">
                <a16:creationId xmlns:a16="http://schemas.microsoft.com/office/drawing/2014/main" id="{1C9086EB-6E2D-2090-98F3-6826E2268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8426" y="0"/>
            <a:ext cx="9172425" cy="513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529C3-BA18-2584-D112-41A12ABD62D5}"/>
              </a:ext>
            </a:extLst>
          </p:cNvPr>
          <p:cNvSpPr txBox="1"/>
          <p:nvPr/>
        </p:nvSpPr>
        <p:spPr>
          <a:xfrm>
            <a:off x="6968836" y="4797541"/>
            <a:ext cx="2054694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https://www.wxpr.org/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549CA-03AE-DD02-CF7E-183CB43C0511}"/>
              </a:ext>
            </a:extLst>
          </p:cNvPr>
          <p:cNvSpPr txBox="1"/>
          <p:nvPr/>
        </p:nvSpPr>
        <p:spPr>
          <a:xfrm>
            <a:off x="0" y="4151211"/>
            <a:ext cx="2992582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Renewable energy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Embodied Carbon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Operational Carbon Savings</a:t>
            </a:r>
          </a:p>
          <a:p>
            <a:pPr marL="285750" indent="-285750">
              <a:buFontTx/>
              <a:buChar char="-"/>
            </a:pPr>
            <a:r>
              <a:rPr lang="nl-NL" b="1">
                <a:solidFill>
                  <a:schemeClr val="bg1"/>
                </a:solidFill>
              </a:rPr>
              <a:t>Power </a:t>
            </a:r>
            <a:r>
              <a:rPr lang="nl-NL" b="1" dirty="0">
                <a:solidFill>
                  <a:schemeClr val="bg1"/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558588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tal smelting furnace in steel mills - steel smelting stockfoto's en -beelden">
            <a:extLst>
              <a:ext uri="{FF2B5EF4-FFF2-40B4-BE49-F238E27FC236}">
                <a16:creationId xmlns:a16="http://schemas.microsoft.com/office/drawing/2014/main" id="{EBBB791D-4877-4D05-7EC6-1A556A88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6FD97-FDF0-29C9-9E33-0B53DAF990ED}"/>
              </a:ext>
            </a:extLst>
          </p:cNvPr>
          <p:cNvSpPr txBox="1"/>
          <p:nvPr/>
        </p:nvSpPr>
        <p:spPr>
          <a:xfrm>
            <a:off x="785090" y="4141975"/>
            <a:ext cx="3292765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2F517"/>
                </a:solidFill>
              </a:rPr>
              <a:t>Metal smelting furnace in steel mills</a:t>
            </a:r>
            <a:endParaRPr lang="nl-NL" b="1" dirty="0">
              <a:solidFill>
                <a:srgbClr val="D2F517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Water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Emissions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Polution</a:t>
            </a:r>
          </a:p>
        </p:txBody>
      </p:sp>
    </p:spTree>
    <p:extLst>
      <p:ext uri="{BB962C8B-B14F-4D97-AF65-F5344CB8AC3E}">
        <p14:creationId xmlns:p14="http://schemas.microsoft.com/office/powerpoint/2010/main" val="275691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FD40D4-B82A-F484-D325-122AED2D37AE}"/>
              </a:ext>
            </a:extLst>
          </p:cNvPr>
          <p:cNvSpPr txBox="1"/>
          <p:nvPr/>
        </p:nvSpPr>
        <p:spPr>
          <a:xfrm>
            <a:off x="554182" y="2156251"/>
            <a:ext cx="8035635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var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 err="1">
                <a:solidFill>
                  <a:srgbClr val="D2F517"/>
                </a:solidFill>
              </a:rPr>
              <a:t>developerWisdom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new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 err="1">
                <a:solidFill>
                  <a:srgbClr val="D2F517"/>
                </a:solidFill>
              </a:rPr>
              <a:t>Hashtable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{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{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0,</a:t>
            </a:r>
            <a:r>
              <a:rPr lang="en-US" sz="2400" dirty="0">
                <a:solidFill>
                  <a:srgbClr val="D2F517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"Impact awareness"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181A1-1539-CE09-7DE7-77522E12C4B7}"/>
              </a:ext>
            </a:extLst>
          </p:cNvPr>
          <p:cNvSpPr txBox="1"/>
          <p:nvPr/>
        </p:nvSpPr>
        <p:spPr>
          <a:xfrm>
            <a:off x="51196" y="4770077"/>
            <a:ext cx="3301604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shout out to the devs! </a:t>
            </a:r>
            <a:r>
              <a:rPr lang="nl-NL" b="1" dirty="0">
                <a:solidFill>
                  <a:schemeClr val="bg1"/>
                </a:solidFill>
              </a:rPr>
              <a:t>#greencoders</a:t>
            </a:r>
          </a:p>
        </p:txBody>
      </p:sp>
    </p:spTree>
    <p:extLst>
      <p:ext uri="{BB962C8B-B14F-4D97-AF65-F5344CB8AC3E}">
        <p14:creationId xmlns:p14="http://schemas.microsoft.com/office/powerpoint/2010/main" val="208692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5046-13AE-7931-3EF8-1801011E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9238" y="1655054"/>
            <a:ext cx="9162854" cy="2289900"/>
          </a:xfrm>
        </p:spPr>
        <p:txBody>
          <a:bodyPr>
            <a:noAutofit/>
          </a:bodyPr>
          <a:lstStyle/>
          <a:p>
            <a:pPr algn="r"/>
            <a:r>
              <a:rPr lang="en-US" sz="15000" dirty="0">
                <a:solidFill>
                  <a:srgbClr val="D2F517"/>
                </a:solidFill>
                <a:latin typeface="+mj-lt"/>
              </a:rPr>
              <a:t>IM</a:t>
            </a:r>
            <a:r>
              <a:rPr lang="en-US" sz="15000" dirty="0">
                <a:solidFill>
                  <a:schemeClr val="bg1"/>
                </a:solidFill>
                <a:latin typeface="+mj-lt"/>
              </a:rPr>
              <a:t>PACT?</a:t>
            </a:r>
            <a:endParaRPr lang="nl-NL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338B9-E0D1-E842-0AB2-A6FF4BC7B493}"/>
              </a:ext>
            </a:extLst>
          </p:cNvPr>
          <p:cNvSpPr txBox="1"/>
          <p:nvPr/>
        </p:nvSpPr>
        <p:spPr>
          <a:xfrm>
            <a:off x="358218" y="1550359"/>
            <a:ext cx="5147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DOES </a:t>
            </a:r>
            <a:r>
              <a:rPr lang="nl-NL" sz="2800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SOFTWARE</a:t>
            </a:r>
            <a:r>
              <a:rPr lang="nl-NL" sz="2800" b="1" dirty="0">
                <a:solidFill>
                  <a:schemeClr val="bg1"/>
                </a:solidFill>
                <a:latin typeface="+mj-lt"/>
              </a:rPr>
              <a:t> HAVE AN</a:t>
            </a:r>
          </a:p>
        </p:txBody>
      </p:sp>
    </p:spTree>
    <p:extLst>
      <p:ext uri="{BB962C8B-B14F-4D97-AF65-F5344CB8AC3E}">
        <p14:creationId xmlns:p14="http://schemas.microsoft.com/office/powerpoint/2010/main" val="266126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kona helps web workers finally close all those tabs | TechCrunch">
            <a:extLst>
              <a:ext uri="{FF2B5EF4-FFF2-40B4-BE49-F238E27FC236}">
                <a16:creationId xmlns:a16="http://schemas.microsoft.com/office/drawing/2014/main" id="{2072411B-A35F-BE0B-8B75-D5FA774E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9144000" cy="490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07EF2-1734-EC73-E66B-7D8BC567437E}"/>
              </a:ext>
            </a:extLst>
          </p:cNvPr>
          <p:cNvSpPr txBox="1"/>
          <p:nvPr/>
        </p:nvSpPr>
        <p:spPr>
          <a:xfrm>
            <a:off x="124690" y="4368266"/>
            <a:ext cx="1764145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No shaming, </a:t>
            </a:r>
            <a:r>
              <a:rPr lang="nl-NL" b="1" dirty="0">
                <a:solidFill>
                  <a:schemeClr val="bg1"/>
                </a:solidFill>
              </a:rPr>
              <a:t>but who can relate to this picture?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4A0A7-B304-26E7-22B6-11D63C2351B3}"/>
              </a:ext>
            </a:extLst>
          </p:cNvPr>
          <p:cNvSpPr txBox="1"/>
          <p:nvPr/>
        </p:nvSpPr>
        <p:spPr>
          <a:xfrm>
            <a:off x="3689927" y="117475"/>
            <a:ext cx="1764145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D2F517"/>
                </a:solidFill>
              </a:rPr>
              <a:t>BROWSER - </a:t>
            </a:r>
            <a:r>
              <a:rPr lang="nl-NL" b="1" dirty="0">
                <a:solidFill>
                  <a:schemeClr val="bg1"/>
                </a:solidFill>
              </a:rPr>
              <a:t>TABS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0571A-BB75-0E9A-EC9F-8AEEA876CB05}"/>
              </a:ext>
            </a:extLst>
          </p:cNvPr>
          <p:cNvSpPr txBox="1"/>
          <p:nvPr/>
        </p:nvSpPr>
        <p:spPr>
          <a:xfrm>
            <a:off x="6714836" y="4799153"/>
            <a:ext cx="2378365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rgbClr val="D2F517"/>
                </a:solidFill>
              </a:rPr>
              <a:t>Resource management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5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3979-10BB-4DC9-0F8A-5A02422362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E598B-312A-5C92-0A00-B6B60279E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B27BE-F7B0-8644-31A8-6C19EAF4C5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6" y="0"/>
            <a:ext cx="8991928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C4640-9A6E-71D8-0AA1-6831D72DC644}"/>
              </a:ext>
            </a:extLst>
          </p:cNvPr>
          <p:cNvSpPr txBox="1"/>
          <p:nvPr/>
        </p:nvSpPr>
        <p:spPr>
          <a:xfrm>
            <a:off x="76036" y="4341150"/>
            <a:ext cx="2498040" cy="73866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2F517"/>
                </a:solidFill>
              </a:rPr>
              <a:t>I have a passion for hiking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 the stunning landscapes of Noord-Brabant.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5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B8DB2-CD9E-FF84-9604-539CCADCC0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519729"/>
          </a:xfrm>
          <a:prstGeom prst="rect">
            <a:avLst/>
          </a:prstGeom>
        </p:spPr>
      </p:pic>
      <p:pic>
        <p:nvPicPr>
          <p:cNvPr id="2050" name="Picture 2" descr="Data Center Models and Their Customers - Digital Infrastructure and  Transforming Markets - Issues - dotmagazine">
            <a:extLst>
              <a:ext uri="{FF2B5EF4-FFF2-40B4-BE49-F238E27FC236}">
                <a16:creationId xmlns:a16="http://schemas.microsoft.com/office/drawing/2014/main" id="{7FEC434C-0393-8FA9-6D46-B93496F6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896754"/>
            <a:ext cx="3559659" cy="19973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554402-8AC0-67CD-8FB8-F5EF7F7B788C}"/>
              </a:ext>
            </a:extLst>
          </p:cNvPr>
          <p:cNvSpPr txBox="1"/>
          <p:nvPr/>
        </p:nvSpPr>
        <p:spPr>
          <a:xfrm>
            <a:off x="396156" y="3633826"/>
            <a:ext cx="3059448" cy="52322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2F517"/>
                </a:solidFill>
              </a:rPr>
              <a:t>The illusion of a trillion trees </a:t>
            </a:r>
            <a:r>
              <a:rPr lang="nl-NL" b="1" dirty="0">
                <a:solidFill>
                  <a:schemeClr val="bg1"/>
                </a:solidFill>
              </a:rPr>
              <a:t>https://ig.ft.com/one-trillion-trees/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DA7CD-71DB-D7EA-B5F2-C4BF7EBB29B3}"/>
              </a:ext>
            </a:extLst>
          </p:cNvPr>
          <p:cNvSpPr txBox="1"/>
          <p:nvPr/>
        </p:nvSpPr>
        <p:spPr>
          <a:xfrm>
            <a:off x="1337062" y="4271143"/>
            <a:ext cx="1281448" cy="30777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chemeClr val="bg1"/>
                </a:solidFill>
              </a:rPr>
              <a:t>= 0,0206%</a:t>
            </a:r>
          </a:p>
        </p:txBody>
      </p:sp>
    </p:spTree>
    <p:extLst>
      <p:ext uri="{BB962C8B-B14F-4D97-AF65-F5344CB8AC3E}">
        <p14:creationId xmlns:p14="http://schemas.microsoft.com/office/powerpoint/2010/main" val="383926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6K VIDEOS | World 16K Videos with SUPER ULTRA-HD (240FPS) | Sony Demo">
            <a:extLst>
              <a:ext uri="{FF2B5EF4-FFF2-40B4-BE49-F238E27FC236}">
                <a16:creationId xmlns:a16="http://schemas.microsoft.com/office/drawing/2014/main" id="{A809E64F-269A-39E8-7969-30421CE0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57AFB9-ADFC-DB8C-CB3F-DD57DBBEFEBF}"/>
              </a:ext>
            </a:extLst>
          </p:cNvPr>
          <p:cNvSpPr txBox="1"/>
          <p:nvPr/>
        </p:nvSpPr>
        <p:spPr>
          <a:xfrm>
            <a:off x="3375891" y="4788305"/>
            <a:ext cx="569843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https://www.youtube.com/watch?app=desktop&amp;v=t51rXwQk1zw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135BE-22E1-19E7-CBAA-F9B56BA8D80C}"/>
              </a:ext>
            </a:extLst>
          </p:cNvPr>
          <p:cNvSpPr txBox="1"/>
          <p:nvPr/>
        </p:nvSpPr>
        <p:spPr>
          <a:xfrm>
            <a:off x="120468" y="4303641"/>
            <a:ext cx="2036221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Network Bandwith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Decoding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Brightness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DC522-F723-4301-4772-DFF491058CFD}"/>
              </a:ext>
            </a:extLst>
          </p:cNvPr>
          <p:cNvSpPr txBox="1"/>
          <p:nvPr/>
        </p:nvSpPr>
        <p:spPr>
          <a:xfrm>
            <a:off x="6904183" y="4433110"/>
            <a:ext cx="21701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rgbClr val="D2F517"/>
                </a:solidFill>
              </a:rPr>
              <a:t>Data usage &amp; Compute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729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6K VIDEOS | World 16K Videos with SUPER ULTRA-HD (240FPS) | Sony Demo">
            <a:extLst>
              <a:ext uri="{FF2B5EF4-FFF2-40B4-BE49-F238E27FC236}">
                <a16:creationId xmlns:a16="http://schemas.microsoft.com/office/drawing/2014/main" id="{A809E64F-269A-39E8-7969-30421CE0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57AFB9-ADFC-DB8C-CB3F-DD57DBBEFEBF}"/>
              </a:ext>
            </a:extLst>
          </p:cNvPr>
          <p:cNvSpPr txBox="1"/>
          <p:nvPr/>
        </p:nvSpPr>
        <p:spPr>
          <a:xfrm>
            <a:off x="3375891" y="4788305"/>
            <a:ext cx="569843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nl-NL" b="1" dirty="0">
                <a:solidFill>
                  <a:schemeClr val="bg1"/>
                </a:solidFill>
              </a:rPr>
              <a:t>https://www.youtube.com/watch?app=desktop&amp;v=t51rXwQk1zw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135BE-22E1-19E7-CBAA-F9B56BA8D80C}"/>
              </a:ext>
            </a:extLst>
          </p:cNvPr>
          <p:cNvSpPr txBox="1"/>
          <p:nvPr/>
        </p:nvSpPr>
        <p:spPr>
          <a:xfrm>
            <a:off x="120468" y="4303641"/>
            <a:ext cx="2036221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Network Bandwith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Decoding</a:t>
            </a:r>
          </a:p>
          <a:p>
            <a:pPr marL="285750" indent="-285750">
              <a:buFontTx/>
              <a:buChar char="-"/>
            </a:pPr>
            <a:r>
              <a:rPr lang="nl-NL" b="1" dirty="0">
                <a:solidFill>
                  <a:schemeClr val="bg1"/>
                </a:solidFill>
              </a:rPr>
              <a:t>Brightness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2AA36-0FAA-11E5-7A80-6E944AD17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7" y="107282"/>
            <a:ext cx="6271094" cy="3892404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E6C72D-1B02-69D4-A2C7-224BBA00D0E1}"/>
              </a:ext>
            </a:extLst>
          </p:cNvPr>
          <p:cNvSpPr txBox="1"/>
          <p:nvPr/>
        </p:nvSpPr>
        <p:spPr>
          <a:xfrm>
            <a:off x="6904183" y="4433110"/>
            <a:ext cx="21701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rgbClr val="D2F517"/>
                </a:solidFill>
              </a:rPr>
              <a:t>Data usage &amp; Compute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1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717" y="664409"/>
            <a:ext cx="8317424" cy="8612"/>
            <a:chOff x="0" y="0"/>
            <a:chExt cx="16357600" cy="16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57600" cy="16891"/>
            </a:xfrm>
            <a:custGeom>
              <a:avLst/>
              <a:gdLst/>
              <a:ahLst/>
              <a:cxnLst/>
              <a:rect l="l" t="t" r="r" b="b"/>
              <a:pathLst>
                <a:path w="16357600" h="16891">
                  <a:moveTo>
                    <a:pt x="0" y="0"/>
                  </a:moveTo>
                  <a:lnTo>
                    <a:pt x="16357600" y="0"/>
                  </a:lnTo>
                  <a:lnTo>
                    <a:pt x="16357600" y="16891"/>
                  </a:lnTo>
                  <a:lnTo>
                    <a:pt x="0" y="16891"/>
                  </a:lnTo>
                  <a:close/>
                </a:path>
              </a:pathLst>
            </a:custGeom>
            <a:solidFill>
              <a:srgbClr val="49B7C3"/>
            </a:solidFill>
          </p:spPr>
          <p:txBody>
            <a:bodyPr/>
            <a:lstStyle/>
            <a:p>
              <a:endParaRPr lang="en-US" sz="949">
                <a:latin typeface="Poppins" panose="00000500000000000000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9311" y="216506"/>
            <a:ext cx="623239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70">
                <a:solidFill>
                  <a:srgbClr val="3D536D"/>
                </a:solidFill>
                <a:latin typeface="Poppins" panose="00000500000000000000" pitchFamily="2" charset="0"/>
                <a:ea typeface="Poppins 1"/>
                <a:cs typeface="Poppins" panose="00000500000000000000" pitchFamily="2" charset="0"/>
                <a:sym typeface="Poppins 1"/>
              </a:rPr>
              <a:t>Can you measure inference of Llama?</a:t>
            </a:r>
          </a:p>
        </p:txBody>
      </p:sp>
      <p:sp>
        <p:nvSpPr>
          <p:cNvPr id="7" name="Freeform 7"/>
          <p:cNvSpPr/>
          <p:nvPr/>
        </p:nvSpPr>
        <p:spPr>
          <a:xfrm>
            <a:off x="528867" y="1529807"/>
            <a:ext cx="7962889" cy="1942835"/>
          </a:xfrm>
          <a:custGeom>
            <a:avLst/>
            <a:gdLst/>
            <a:ahLst/>
            <a:cxnLst/>
            <a:rect l="l" t="t" r="r" b="b"/>
            <a:pathLst>
              <a:path w="11745261" h="2865681">
                <a:moveTo>
                  <a:pt x="0" y="0"/>
                </a:moveTo>
                <a:lnTo>
                  <a:pt x="11745261" y="0"/>
                </a:lnTo>
                <a:lnTo>
                  <a:pt x="11745261" y="2865681"/>
                </a:lnTo>
                <a:lnTo>
                  <a:pt x="0" y="2865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28867" y="833921"/>
            <a:ext cx="2467867" cy="577279"/>
          </a:xfrm>
          <a:custGeom>
            <a:avLst/>
            <a:gdLst/>
            <a:ahLst/>
            <a:cxnLst/>
            <a:rect l="l" t="t" r="r" b="b"/>
            <a:pathLst>
              <a:path w="3640104" h="851486">
                <a:moveTo>
                  <a:pt x="0" y="0"/>
                </a:moveTo>
                <a:lnTo>
                  <a:pt x="3640104" y="0"/>
                </a:lnTo>
                <a:lnTo>
                  <a:pt x="3640104" y="851486"/>
                </a:lnTo>
                <a:lnTo>
                  <a:pt x="0" y="85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717" y="664409"/>
            <a:ext cx="8317424" cy="8612"/>
            <a:chOff x="0" y="0"/>
            <a:chExt cx="16357600" cy="16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57600" cy="16891"/>
            </a:xfrm>
            <a:custGeom>
              <a:avLst/>
              <a:gdLst/>
              <a:ahLst/>
              <a:cxnLst/>
              <a:rect l="l" t="t" r="r" b="b"/>
              <a:pathLst>
                <a:path w="16357600" h="16891">
                  <a:moveTo>
                    <a:pt x="0" y="0"/>
                  </a:moveTo>
                  <a:lnTo>
                    <a:pt x="16357600" y="0"/>
                  </a:lnTo>
                  <a:lnTo>
                    <a:pt x="16357600" y="16891"/>
                  </a:lnTo>
                  <a:lnTo>
                    <a:pt x="0" y="16891"/>
                  </a:lnTo>
                  <a:close/>
                </a:path>
              </a:pathLst>
            </a:custGeom>
            <a:solidFill>
              <a:srgbClr val="49B7C3"/>
            </a:solidFill>
          </p:spPr>
          <p:txBody>
            <a:bodyPr/>
            <a:lstStyle/>
            <a:p>
              <a:endParaRPr lang="en-US" sz="949">
                <a:latin typeface="Poppins" panose="00000500000000000000" pitchFamily="2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80097" y="4775778"/>
            <a:ext cx="2183807" cy="1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"/>
              </a:lnSpc>
            </a:pPr>
            <a:r>
              <a:rPr lang="en-US" sz="678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©</a:t>
            </a:r>
            <a:r>
              <a:rPr lang="en-US" sz="678" err="1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HighTech</a:t>
            </a:r>
            <a:r>
              <a:rPr lang="en-US" sz="678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 Innovators. All rights reserved.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311" y="216506"/>
            <a:ext cx="623239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70">
                <a:solidFill>
                  <a:srgbClr val="3D536D"/>
                </a:solidFill>
                <a:latin typeface="Poppins" panose="00000500000000000000" pitchFamily="2" charset="0"/>
                <a:ea typeface="Poppins 1"/>
                <a:cs typeface="Poppins" panose="00000500000000000000" pitchFamily="2" charset="0"/>
                <a:sym typeface="Poppins 1"/>
              </a:rPr>
              <a:t>Can you measure inference of Llama?</a:t>
            </a:r>
          </a:p>
        </p:txBody>
      </p:sp>
      <p:sp>
        <p:nvSpPr>
          <p:cNvPr id="7" name="Freeform 7"/>
          <p:cNvSpPr/>
          <p:nvPr/>
        </p:nvSpPr>
        <p:spPr>
          <a:xfrm>
            <a:off x="2349887" y="673021"/>
            <a:ext cx="4579085" cy="5701804"/>
          </a:xfrm>
          <a:custGeom>
            <a:avLst/>
            <a:gdLst/>
            <a:ahLst/>
            <a:cxnLst/>
            <a:rect l="l" t="t" r="r" b="b"/>
            <a:pathLst>
              <a:path w="6754151" h="8410161">
                <a:moveTo>
                  <a:pt x="0" y="0"/>
                </a:moveTo>
                <a:lnTo>
                  <a:pt x="6754151" y="0"/>
                </a:lnTo>
                <a:lnTo>
                  <a:pt x="6754151" y="8410161"/>
                </a:lnTo>
                <a:lnTo>
                  <a:pt x="0" y="8410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717" y="664409"/>
            <a:ext cx="8317424" cy="8612"/>
            <a:chOff x="0" y="0"/>
            <a:chExt cx="16357600" cy="16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57600" cy="16891"/>
            </a:xfrm>
            <a:custGeom>
              <a:avLst/>
              <a:gdLst/>
              <a:ahLst/>
              <a:cxnLst/>
              <a:rect l="l" t="t" r="r" b="b"/>
              <a:pathLst>
                <a:path w="16357600" h="16891">
                  <a:moveTo>
                    <a:pt x="0" y="0"/>
                  </a:moveTo>
                  <a:lnTo>
                    <a:pt x="16357600" y="0"/>
                  </a:lnTo>
                  <a:lnTo>
                    <a:pt x="16357600" y="16891"/>
                  </a:lnTo>
                  <a:lnTo>
                    <a:pt x="0" y="16891"/>
                  </a:lnTo>
                  <a:close/>
                </a:path>
              </a:pathLst>
            </a:custGeom>
            <a:solidFill>
              <a:srgbClr val="49B7C3"/>
            </a:solidFill>
          </p:spPr>
          <p:txBody>
            <a:bodyPr/>
            <a:lstStyle/>
            <a:p>
              <a:endParaRPr lang="en-US" sz="949">
                <a:latin typeface="Poppins" panose="00000500000000000000" pitchFamily="2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80097" y="4775778"/>
            <a:ext cx="2183807" cy="1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"/>
              </a:lnSpc>
            </a:pPr>
            <a:r>
              <a:rPr lang="en-US" sz="678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©</a:t>
            </a:r>
            <a:r>
              <a:rPr lang="en-US" sz="678" err="1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HighTech</a:t>
            </a:r>
            <a:r>
              <a:rPr lang="en-US" sz="678">
                <a:solidFill>
                  <a:srgbClr val="FFFFFF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"/>
              </a:rPr>
              <a:t> Innovators. All rights reserved.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311" y="216506"/>
            <a:ext cx="623239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70">
                <a:solidFill>
                  <a:srgbClr val="3D536D"/>
                </a:solidFill>
                <a:latin typeface="Poppins" panose="00000500000000000000" pitchFamily="2" charset="0"/>
                <a:ea typeface="Poppins 1"/>
                <a:cs typeface="Poppins" panose="00000500000000000000" pitchFamily="2" charset="0"/>
                <a:sym typeface="Poppins 1"/>
              </a:rPr>
              <a:t>Can you measure inference of Llama?</a:t>
            </a:r>
          </a:p>
        </p:txBody>
      </p:sp>
      <p:sp>
        <p:nvSpPr>
          <p:cNvPr id="7" name="Freeform 7"/>
          <p:cNvSpPr/>
          <p:nvPr/>
        </p:nvSpPr>
        <p:spPr>
          <a:xfrm>
            <a:off x="2639955" y="769885"/>
            <a:ext cx="4141754" cy="4265064"/>
          </a:xfrm>
          <a:custGeom>
            <a:avLst/>
            <a:gdLst/>
            <a:ahLst/>
            <a:cxnLst/>
            <a:rect l="l" t="t" r="r" b="b"/>
            <a:pathLst>
              <a:path w="6109087" h="6290970">
                <a:moveTo>
                  <a:pt x="0" y="0"/>
                </a:moveTo>
                <a:lnTo>
                  <a:pt x="6109087" y="0"/>
                </a:lnTo>
                <a:lnTo>
                  <a:pt x="6109087" y="6290970"/>
                </a:lnTo>
                <a:lnTo>
                  <a:pt x="0" y="629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717" y="664409"/>
            <a:ext cx="8317424" cy="8612"/>
            <a:chOff x="0" y="0"/>
            <a:chExt cx="16357600" cy="16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57600" cy="16891"/>
            </a:xfrm>
            <a:custGeom>
              <a:avLst/>
              <a:gdLst/>
              <a:ahLst/>
              <a:cxnLst/>
              <a:rect l="l" t="t" r="r" b="b"/>
              <a:pathLst>
                <a:path w="16357600" h="16891">
                  <a:moveTo>
                    <a:pt x="0" y="0"/>
                  </a:moveTo>
                  <a:lnTo>
                    <a:pt x="16357600" y="0"/>
                  </a:lnTo>
                  <a:lnTo>
                    <a:pt x="16357600" y="16891"/>
                  </a:lnTo>
                  <a:lnTo>
                    <a:pt x="0" y="16891"/>
                  </a:lnTo>
                  <a:close/>
                </a:path>
              </a:pathLst>
            </a:custGeom>
            <a:solidFill>
              <a:srgbClr val="49B7C3"/>
            </a:solidFill>
          </p:spPr>
          <p:txBody>
            <a:bodyPr/>
            <a:lstStyle/>
            <a:p>
              <a:endParaRPr lang="en-US" sz="949">
                <a:latin typeface="Poppins" panose="00000500000000000000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9311" y="216506"/>
            <a:ext cx="623239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170">
                <a:solidFill>
                  <a:srgbClr val="3D536D"/>
                </a:solidFill>
                <a:latin typeface="Poppins" panose="00000500000000000000" pitchFamily="2" charset="0"/>
                <a:ea typeface="Poppins 1"/>
                <a:cs typeface="Poppins" panose="00000500000000000000" pitchFamily="2" charset="0"/>
                <a:sym typeface="Poppins 1"/>
              </a:rPr>
              <a:t>Can you measure inference of Llama?</a:t>
            </a:r>
          </a:p>
        </p:txBody>
      </p:sp>
      <p:sp>
        <p:nvSpPr>
          <p:cNvPr id="7" name="Freeform 7"/>
          <p:cNvSpPr/>
          <p:nvPr/>
        </p:nvSpPr>
        <p:spPr>
          <a:xfrm>
            <a:off x="1693987" y="713370"/>
            <a:ext cx="6212593" cy="3922035"/>
          </a:xfrm>
          <a:custGeom>
            <a:avLst/>
            <a:gdLst/>
            <a:ahLst/>
            <a:cxnLst/>
            <a:rect l="l" t="t" r="r" b="b"/>
            <a:pathLst>
              <a:path w="9163574" h="5785001">
                <a:moveTo>
                  <a:pt x="0" y="0"/>
                </a:moveTo>
                <a:lnTo>
                  <a:pt x="9163574" y="0"/>
                </a:lnTo>
                <a:lnTo>
                  <a:pt x="9163574" y="5785001"/>
                </a:lnTo>
                <a:lnTo>
                  <a:pt x="0" y="578500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-19"/>
            </a:stretch>
          </a:blipFill>
        </p:spPr>
        <p:txBody>
          <a:bodyPr/>
          <a:lstStyle/>
          <a:p>
            <a:endParaRPr lang="en-US" sz="949">
              <a:latin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75A2-D4C2-2CD5-D964-77066DA8E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4B6A-86C6-8907-22D2-C30D4B568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4846" y="1070592"/>
            <a:ext cx="9162854" cy="2289900"/>
          </a:xfrm>
        </p:spPr>
        <p:txBody>
          <a:bodyPr>
            <a:noAutofit/>
          </a:bodyPr>
          <a:lstStyle/>
          <a:p>
            <a:pPr algn="r"/>
            <a:r>
              <a:rPr lang="en-US" sz="9600" dirty="0">
                <a:solidFill>
                  <a:srgbClr val="D2F517"/>
                </a:solidFill>
                <a:latin typeface="+mj-lt"/>
              </a:rPr>
              <a:t>QUESTIONS</a:t>
            </a:r>
            <a:r>
              <a:rPr lang="en-US" sz="9600" dirty="0">
                <a:solidFill>
                  <a:schemeClr val="bg1"/>
                </a:solidFill>
                <a:latin typeface="+mj-lt"/>
              </a:rPr>
              <a:t>?</a:t>
            </a:r>
            <a:endParaRPr lang="nl-NL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A15C1-B464-A8EA-7821-1A234E6AD2B9}"/>
              </a:ext>
            </a:extLst>
          </p:cNvPr>
          <p:cNvSpPr txBox="1"/>
          <p:nvPr/>
        </p:nvSpPr>
        <p:spPr>
          <a:xfrm>
            <a:off x="358218" y="1550359"/>
            <a:ext cx="5147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  <a:latin typeface="+mj-lt"/>
              </a:rPr>
              <a:t>ANY</a:t>
            </a:r>
          </a:p>
        </p:txBody>
      </p:sp>
    </p:spTree>
    <p:extLst>
      <p:ext uri="{BB962C8B-B14F-4D97-AF65-F5344CB8AC3E}">
        <p14:creationId xmlns:p14="http://schemas.microsoft.com/office/powerpoint/2010/main" val="61867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Raised Hands: The 5 Step Questioning Method | Side-by ...">
            <a:extLst>
              <a:ext uri="{FF2B5EF4-FFF2-40B4-BE49-F238E27FC236}">
                <a16:creationId xmlns:a16="http://schemas.microsoft.com/office/drawing/2014/main" id="{31794DE2-B940-C108-EF85-32BC7229B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822" y="312911"/>
            <a:ext cx="6998395" cy="437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CE677-70C5-A904-CF64-7E7D758BF9D7}"/>
              </a:ext>
            </a:extLst>
          </p:cNvPr>
          <p:cNvSpPr txBox="1"/>
          <p:nvPr/>
        </p:nvSpPr>
        <p:spPr>
          <a:xfrm>
            <a:off x="2727210" y="4138371"/>
            <a:ext cx="368957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2F517"/>
                </a:solidFill>
              </a:rPr>
              <a:t>T</a:t>
            </a:r>
            <a:r>
              <a:rPr lang="nl-NL" b="1" dirty="0">
                <a:solidFill>
                  <a:srgbClr val="D2F517"/>
                </a:solidFill>
              </a:rPr>
              <a:t>his is ment as a interactive session</a:t>
            </a:r>
            <a:r>
              <a:rPr lang="nl-NL" b="1" dirty="0">
                <a:solidFill>
                  <a:schemeClr val="bg1"/>
                </a:solidFill>
              </a:rPr>
              <a:t>. </a:t>
            </a:r>
            <a:br>
              <a:rPr lang="nl-NL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I hope all of you are eager to participate.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506FD-1EE6-8281-64C5-77DDCF39CDB3}"/>
              </a:ext>
            </a:extLst>
          </p:cNvPr>
          <p:cNvSpPr txBox="1"/>
          <p:nvPr/>
        </p:nvSpPr>
        <p:spPr>
          <a:xfrm>
            <a:off x="2633616" y="1164602"/>
            <a:ext cx="3599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chemeClr val="bg1"/>
                </a:solidFill>
              </a:rPr>
              <a:t>Raise your hand </a:t>
            </a:r>
            <a:r>
              <a:rPr lang="nl-NL" sz="2800" b="1" dirty="0">
                <a:solidFill>
                  <a:srgbClr val="D2F517"/>
                </a:solidFill>
              </a:rPr>
              <a:t>if</a:t>
            </a:r>
            <a:r>
              <a:rPr lang="nl-NL" sz="2800" b="1" dirty="0">
                <a:solidFill>
                  <a:schemeClr val="bg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1992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39A4E-78F1-AE67-5A8C-72762001A682}"/>
              </a:ext>
            </a:extLst>
          </p:cNvPr>
          <p:cNvSpPr txBox="1"/>
          <p:nvPr/>
        </p:nvSpPr>
        <p:spPr>
          <a:xfrm>
            <a:off x="698392" y="788118"/>
            <a:ext cx="742499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+mj-lt"/>
              </a:rPr>
              <a:t>Let’s test </a:t>
            </a:r>
            <a:br>
              <a:rPr lang="en-GB" sz="4400" b="1" dirty="0">
                <a:solidFill>
                  <a:schemeClr val="bg1"/>
                </a:solidFill>
                <a:latin typeface="+mj-lt"/>
              </a:rPr>
            </a:br>
            <a:r>
              <a:rPr lang="en-GB" sz="4400" b="1" dirty="0">
                <a:solidFill>
                  <a:schemeClr val="bg1"/>
                </a:solidFill>
                <a:latin typeface="+mj-lt"/>
              </a:rPr>
              <a:t>your knowledge of </a:t>
            </a:r>
            <a:br>
              <a:rPr lang="en-GB" sz="4400" b="1" dirty="0">
                <a:solidFill>
                  <a:schemeClr val="bg1"/>
                </a:solidFill>
                <a:latin typeface="+mj-lt"/>
              </a:rPr>
            </a:br>
            <a:r>
              <a:rPr lang="en-GB" sz="4400" b="1" dirty="0">
                <a:solidFill>
                  <a:srgbClr val="D2F517"/>
                </a:solidFill>
                <a:latin typeface="+mj-lt"/>
              </a:rPr>
              <a:t>Green IT ABCs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—</a:t>
            </a:r>
            <a:br>
              <a:rPr lang="en-GB" sz="4400" b="1" dirty="0">
                <a:solidFill>
                  <a:schemeClr val="bg1"/>
                </a:solidFill>
                <a:latin typeface="+mj-lt"/>
              </a:rPr>
            </a:br>
            <a:r>
              <a:rPr lang="en-GB" sz="4400" b="1" dirty="0">
                <a:solidFill>
                  <a:schemeClr val="bg1"/>
                </a:solidFill>
                <a:latin typeface="+mj-lt"/>
              </a:rPr>
              <a:t>how well do you know them? </a:t>
            </a:r>
            <a:r>
              <a:rPr lang="en-GB" sz="4400" b="1" dirty="0">
                <a:latin typeface="+mj-lt"/>
              </a:rPr>
              <a:t>😄</a:t>
            </a:r>
            <a:endParaRPr lang="nl-NL" sz="2800" b="1" dirty="0">
              <a:solidFill>
                <a:srgbClr val="D2F51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4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937E-D36B-F7CF-4136-F32FE541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15BA2F-9996-827C-0D20-282DEBEF03B6}"/>
              </a:ext>
            </a:extLst>
          </p:cNvPr>
          <p:cNvSpPr txBox="1"/>
          <p:nvPr/>
        </p:nvSpPr>
        <p:spPr>
          <a:xfrm>
            <a:off x="698392" y="788118"/>
            <a:ext cx="742499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Better understanding of how we function biologically enables </a:t>
            </a:r>
            <a:r>
              <a:rPr lang="en-GB" sz="4400" b="1" dirty="0">
                <a:solidFill>
                  <a:srgbClr val="D2F517"/>
                </a:solidFill>
              </a:rPr>
              <a:t>greener device design</a:t>
            </a:r>
            <a:r>
              <a:rPr lang="en-GB" sz="4400" b="1" dirty="0">
                <a:solidFill>
                  <a:schemeClr val="bg1"/>
                </a:solidFill>
              </a:rPr>
              <a:t>—let's explore.</a:t>
            </a:r>
            <a:endParaRPr lang="nl-NL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4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E280-200E-AB7C-71DC-391B636E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581551-9D13-DE5C-A15A-51C031676DA9}"/>
              </a:ext>
            </a:extLst>
          </p:cNvPr>
          <p:cNvSpPr txBox="1"/>
          <p:nvPr/>
        </p:nvSpPr>
        <p:spPr>
          <a:xfrm>
            <a:off x="50799" y="52308"/>
            <a:ext cx="742499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+mj-lt"/>
              </a:rPr>
              <a:t>How much </a:t>
            </a:r>
            <a:r>
              <a:rPr lang="en-GB" sz="4400" b="1" dirty="0" err="1">
                <a:solidFill>
                  <a:srgbClr val="FFC000"/>
                </a:solidFill>
              </a:rPr>
              <a:t>CO₂eq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 do humans emit per hour on average?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133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1EBA4-0BD0-471E-030F-83876F26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84A63D4A-9423-1B06-11C3-A00E41DFE779}"/>
              </a:ext>
            </a:extLst>
          </p:cNvPr>
          <p:cNvSpPr/>
          <p:nvPr/>
        </p:nvSpPr>
        <p:spPr>
          <a:xfrm>
            <a:off x="2441541" y="2266745"/>
            <a:ext cx="6194855" cy="2041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56353-3090-E0E0-8239-13C985214A7F}"/>
              </a:ext>
            </a:extLst>
          </p:cNvPr>
          <p:cNvSpPr txBox="1"/>
          <p:nvPr/>
        </p:nvSpPr>
        <p:spPr>
          <a:xfrm>
            <a:off x="50799" y="52308"/>
            <a:ext cx="742499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+mj-lt"/>
              </a:rPr>
              <a:t>How much </a:t>
            </a:r>
            <a:r>
              <a:rPr lang="en-GB" sz="4400" b="1" dirty="0" err="1">
                <a:solidFill>
                  <a:srgbClr val="FFC000"/>
                </a:solidFill>
              </a:rPr>
              <a:t>CO₂eq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 do humans emit per hour on average?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1D01924-67C2-45B6-19EF-C6FC0CD769C1}"/>
              </a:ext>
            </a:extLst>
          </p:cNvPr>
          <p:cNvSpPr txBox="1"/>
          <p:nvPr/>
        </p:nvSpPr>
        <p:spPr>
          <a:xfrm>
            <a:off x="2648727" y="2318132"/>
            <a:ext cx="62160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Answer: </a:t>
            </a:r>
            <a:r>
              <a:rPr lang="en-GB" sz="2400" b="1" dirty="0">
                <a:solidFill>
                  <a:srgbClr val="FFFF00"/>
                </a:solidFill>
              </a:rPr>
              <a:t>On average, a human emits approximately 900 grams of carbon dioxide equivalents (</a:t>
            </a:r>
            <a:r>
              <a:rPr lang="en-GB" sz="2400" b="1" dirty="0" err="1">
                <a:solidFill>
                  <a:srgbClr val="FFFF00"/>
                </a:solidFill>
              </a:rPr>
              <a:t>CO₂eq</a:t>
            </a:r>
            <a:r>
              <a:rPr lang="en-GB" sz="2400" b="1" dirty="0">
                <a:solidFill>
                  <a:srgbClr val="FFFF00"/>
                </a:solidFill>
              </a:rPr>
              <a:t>) per day through respiration. This translates to about </a:t>
            </a:r>
            <a:r>
              <a:rPr lang="en-GB" sz="2400" b="1" dirty="0">
                <a:solidFill>
                  <a:schemeClr val="bg1"/>
                </a:solidFill>
              </a:rPr>
              <a:t>40 grams of </a:t>
            </a:r>
            <a:r>
              <a:rPr lang="en-GB" sz="2400" b="1" dirty="0" err="1">
                <a:solidFill>
                  <a:schemeClr val="bg1"/>
                </a:solidFill>
              </a:rPr>
              <a:t>CO₂eq</a:t>
            </a:r>
            <a:r>
              <a:rPr lang="en-GB" sz="2400" b="1" dirty="0">
                <a:solidFill>
                  <a:schemeClr val="bg1"/>
                </a:solidFill>
              </a:rPr>
              <a:t> per hour</a:t>
            </a:r>
            <a:r>
              <a:rPr lang="en-GB" sz="2400" b="1" dirty="0">
                <a:solidFill>
                  <a:srgbClr val="FFFF00"/>
                </a:solidFill>
              </a:rPr>
              <a:t>.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DFABFE4-F191-CFAF-DC6A-88634B1CA0AA}"/>
              </a:ext>
            </a:extLst>
          </p:cNvPr>
          <p:cNvSpPr txBox="1"/>
          <p:nvPr/>
        </p:nvSpPr>
        <p:spPr>
          <a:xfrm>
            <a:off x="2441541" y="4447077"/>
            <a:ext cx="4702796" cy="52322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https://climate.mit.edu/ask-mit/does-carbon-dioxide-humans-breathe-out-contribute-climate-change</a:t>
            </a:r>
          </a:p>
        </p:txBody>
      </p:sp>
    </p:spTree>
    <p:extLst>
      <p:ext uri="{BB962C8B-B14F-4D97-AF65-F5344CB8AC3E}">
        <p14:creationId xmlns:p14="http://schemas.microsoft.com/office/powerpoint/2010/main" val="406706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7659E-7445-7408-90DF-6A071355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EAE9DB-231E-C298-D47E-145361429ED2}"/>
              </a:ext>
            </a:extLst>
          </p:cNvPr>
          <p:cNvSpPr txBox="1"/>
          <p:nvPr/>
        </p:nvSpPr>
        <p:spPr>
          <a:xfrm>
            <a:off x="50798" y="52308"/>
            <a:ext cx="83404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At how many </a:t>
            </a:r>
            <a:r>
              <a:rPr lang="en-GB" sz="5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kWh</a:t>
            </a:r>
            <a:endParaRPr lang="en-GB" sz="5400" b="1" dirty="0">
              <a:solidFill>
                <a:schemeClr val="bg1"/>
              </a:solidFill>
            </a:endParaRPr>
          </a:p>
          <a:p>
            <a:r>
              <a:rPr lang="en-GB" sz="5400" b="1" dirty="0">
                <a:solidFill>
                  <a:schemeClr val="bg1"/>
                </a:solidFill>
              </a:rPr>
              <a:t>does a human operate?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4805400"/>
      </p:ext>
    </p:extLst>
  </p:cSld>
  <p:clrMapOvr>
    <a:masterClrMapping/>
  </p:clrMapOvr>
</p:sld>
</file>

<file path=ppt/theme/theme1.xml><?xml version="1.0" encoding="utf-8"?>
<a:theme xmlns:a="http://schemas.openxmlformats.org/drawingml/2006/main" name="GSF">
  <a:themeElements>
    <a:clrScheme name="Simple Light">
      <a:dk1>
        <a:srgbClr val="3C3C3C"/>
      </a:dk1>
      <a:lt1>
        <a:srgbClr val="FFFFFF"/>
      </a:lt1>
      <a:dk2>
        <a:srgbClr val="006D68"/>
      </a:dk2>
      <a:lt2>
        <a:srgbClr val="CCCBCB"/>
      </a:lt2>
      <a:accent1>
        <a:srgbClr val="AECC53"/>
      </a:accent1>
      <a:accent2>
        <a:srgbClr val="00E7FF"/>
      </a:accent2>
      <a:accent3>
        <a:srgbClr val="DFF500"/>
      </a:accent3>
      <a:accent4>
        <a:srgbClr val="FF0000"/>
      </a:accent4>
      <a:accent5>
        <a:srgbClr val="6DFF00"/>
      </a:accent5>
      <a:accent6>
        <a:srgbClr val="469987"/>
      </a:accent6>
      <a:hlink>
        <a:srgbClr val="00E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7187D439AA054EB3AD6DAFC4759AE8" ma:contentTypeVersion="15" ma:contentTypeDescription="Create a new document." ma:contentTypeScope="" ma:versionID="787ff08283923ec598a0744aee2ed99d">
  <xsd:schema xmlns:xsd="http://www.w3.org/2001/XMLSchema" xmlns:xs="http://www.w3.org/2001/XMLSchema" xmlns:p="http://schemas.microsoft.com/office/2006/metadata/properties" xmlns:ns3="cd4059ea-ac2f-489d-96a6-90a27b842a0f" xmlns:ns4="feb86d49-f81b-41e5-9a9e-e8d46d04a13a" targetNamespace="http://schemas.microsoft.com/office/2006/metadata/properties" ma:root="true" ma:fieldsID="5ced81a24f3892ac3ba82719ad86d0fc" ns3:_="" ns4:_="">
    <xsd:import namespace="cd4059ea-ac2f-489d-96a6-90a27b842a0f"/>
    <xsd:import namespace="feb86d49-f81b-41e5-9a9e-e8d46d04a1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059ea-ac2f-489d-96a6-90a27b842a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b86d49-f81b-41e5-9a9e-e8d46d04a1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4059ea-ac2f-489d-96a6-90a27b842a0f" xsi:nil="true"/>
  </documentManagement>
</p:properties>
</file>

<file path=customXml/itemProps1.xml><?xml version="1.0" encoding="utf-8"?>
<ds:datastoreItem xmlns:ds="http://schemas.openxmlformats.org/officeDocument/2006/customXml" ds:itemID="{C9A444B5-6026-4169-8A09-653D9ABD14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4059ea-ac2f-489d-96a6-90a27b842a0f"/>
    <ds:schemaRef ds:uri="feb86d49-f81b-41e5-9a9e-e8d46d04a1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F57A14-19BE-4F7A-B5F7-E90106E67E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779B0A-D10A-4D88-9799-1819E2FF0F5F}">
  <ds:schemaRefs>
    <ds:schemaRef ds:uri="http://purl.org/dc/elements/1.1/"/>
    <ds:schemaRef ds:uri="feb86d49-f81b-41e5-9a9e-e8d46d04a13a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cd4059ea-ac2f-489d-96a6-90a27b842a0f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2419</TotalTime>
  <Words>653</Words>
  <Application>Microsoft Office PowerPoint</Application>
  <PresentationFormat>Diavoorstelling (16:9)</PresentationFormat>
  <Paragraphs>112</Paragraphs>
  <Slides>37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2" baseType="lpstr">
      <vt:lpstr>Arial</vt:lpstr>
      <vt:lpstr>Poppins</vt:lpstr>
      <vt:lpstr>Nunito Sans</vt:lpstr>
      <vt:lpstr>Nunito Sans Black</vt:lpstr>
      <vt:lpstr>GSF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IMPACT</vt:lpstr>
      <vt:lpstr>IMPACT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IMPACT?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Green Software Foundation</dc:title>
  <dc:creator>Wilco Burggraaf</dc:creator>
  <cp:lastModifiedBy>Wilco Burggraaf</cp:lastModifiedBy>
  <cp:revision>374</cp:revision>
  <dcterms:modified xsi:type="dcterms:W3CDTF">2024-11-23T05:11:49Z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0x010100EB7187D439AA054EB3AD6DAFC4759AE8</vt:lpwstr>
  </property>
</Properties>
</file>